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76" r:id="rId3"/>
  </p:sldMasterIdLst>
  <p:sldIdLst>
    <p:sldId id="291" r:id="rId4"/>
    <p:sldId id="306" r:id="rId5"/>
    <p:sldId id="294" r:id="rId6"/>
    <p:sldId id="286" r:id="rId7"/>
    <p:sldId id="287" r:id="rId8"/>
    <p:sldId id="289" r:id="rId9"/>
    <p:sldId id="288" r:id="rId10"/>
    <p:sldId id="295" r:id="rId11"/>
    <p:sldId id="290" r:id="rId12"/>
    <p:sldId id="311" r:id="rId13"/>
    <p:sldId id="292" r:id="rId14"/>
    <p:sldId id="293" r:id="rId15"/>
    <p:sldId id="307" r:id="rId16"/>
    <p:sldId id="308" r:id="rId17"/>
    <p:sldId id="266" r:id="rId18"/>
    <p:sldId id="267" r:id="rId19"/>
    <p:sldId id="268" r:id="rId20"/>
    <p:sldId id="269" r:id="rId21"/>
    <p:sldId id="270" r:id="rId22"/>
    <p:sldId id="309" r:id="rId23"/>
    <p:sldId id="31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29B272A-ACE7-4DCF-B109-2AC924A83C8E}"/>
              </a:ext>
            </a:extLst>
          </p:cNvPr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A5CD521E-94D6-4FC2-A675-B12D942006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6EEFA2A6-BD90-42FF-8BFE-8111A15C6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altLang="ru-RU" sz="1800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3A4543C8-3DFA-411C-B0FA-7ABB8501D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altLang="ru-RU" sz="1800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82C721CD-BF75-4D74-B0DC-267BB5A6C3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67EC2A3-B9E3-4015-879B-C09F4071F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altLang="ru-RU" sz="1800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455A266E-777F-4615-9434-1B31591FC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altLang="ru-RU" sz="1800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91DA1AD-8162-40AB-9B33-921DB955F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1A40CD1-23F8-438D-B87A-C4E30913A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4C1AF6FA-E372-4AC0-8335-1B15E2FCA8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</p:grpSp>
      <p:sp>
        <p:nvSpPr>
          <p:cNvPr id="307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307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Click to edit Master subtitle style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2D2D1B8-33C0-42B3-AF07-505755CF4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18996B26-F125-42F0-A87C-ED70F76063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9BB94A56-530B-4E83-983F-8F83DAEE0F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AD21296-8283-456E-AF3A-A22F2502160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3471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DCFFB0A-C991-412E-BC06-E4F77BF963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53D26CE-3BD7-4693-A423-0FDA34368D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E7E8A88-CC92-448D-BC5F-7287FCC8B5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10BD5-6E6D-4EA5-95A2-C519324674C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1338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38733" y="214313"/>
            <a:ext cx="2601384" cy="5918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34584" y="214313"/>
            <a:ext cx="7600949" cy="5918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9F5A91A-3E77-4D66-83F4-4A9715ABFF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7FA6A2F-6CC2-4864-930B-03778ED97E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AABDB27-D35D-48DA-B6F9-1D37BB2885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D82F1-128E-4568-B2E6-9D0ABECE756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64873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457B9E4-DDD7-4C70-B976-D87730425C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965CE49-44E4-44E8-A41C-A655A5366C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5295867-B453-40AB-A577-AEF17B401C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1196F3-7FB0-48D6-9429-DC1E47DD4F7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72680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9909066-0007-4B7F-A246-AE5E3BB49F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F8F4B861-E280-45DB-B726-662255C4E2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F8A24744-0500-4539-9840-04A2DE54B0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9493A-ACD2-4C76-ABD0-59BF60E0841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917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465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5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A98268D-0139-4D7C-BC5F-92A955593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89C53C7-6897-4953-A5AD-B078CAB049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1739EC1-266B-4E76-B6E6-970C4DC049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4B46F-7F30-4DA6-A685-5081C09F40E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8785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9A66E95-F741-4C62-8C25-E09C1A16B3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3F60F07-F7CE-474E-BAEB-B1568478B7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CB7CCCC-8D87-494A-907D-F78273B669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D1ADB-3069-4E89-8F54-A2D04DA5B85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2600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B12AE66-8AF7-402B-98C4-0CBCCD81AA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4CD4049-E682-44EF-ACC6-2EB79482CD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D892BC9-8CC4-4477-85E9-1CC4BE3CE9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A44EF-C47E-40E3-83E4-58625480721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168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DF671C7-EFD1-40A3-9F09-7F01FAC869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E055E81-827D-4B5C-B582-26B611EDC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3179A35-2891-437A-92C2-F6369409BB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FF4BA-BF50-4CF5-AE57-4C0849A1754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9623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C7EDD24-E6CE-454F-B70B-EAF9165298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03EA6CE-9A57-407F-B2BD-25FD4375A8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0A381D1-380E-42A4-B8CC-3067B71E34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CA4BF-F243-4F0B-BC6E-8E10A55C223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5122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839E8353-4925-4AB9-8D00-D9FC75B0CF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BE9EE44-0153-4679-9998-5E3E004728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4F93FFAA-B20B-4576-9A87-34EE2C765B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18428-943F-4E1A-89D2-0FA081C2E50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5820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14A5C42-BEF3-47BE-A55E-B413CACF08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A74936D-C3B0-40E0-B56E-38B39E6552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078040D-A1D0-401E-80E3-1765F0C405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FD110-8C85-49FC-BE43-F127ADA55B8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6042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3CE403F-06BC-4E94-B1AB-CDA602D7DC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3F68DB4-33AE-4926-9025-27935C6FE2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E6268F0-86A2-4089-BA7D-1069354C2A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4FB0A-4F70-418F-96A8-E7CBA17F0BA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9569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4FF8DB-FD82-4293-94F3-CE4CE9AFC00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ru-RU" altLang="ru-RU" sz="2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8070B96-8DCD-4F79-B656-3AEA5932D97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ru-RU" altLang="ru-RU" sz="240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149FFA3-50F2-4A00-B92B-EBB712BC466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ru-RU" altLang="ru-RU" sz="240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ABDA4A7-6F35-44A0-B5A1-6C3CC7E5AF6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ru-RU" altLang="ru-RU" sz="240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075CCDD-0132-4C25-B102-787C36AF9D8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ru-RU" altLang="ru-RU" sz="240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EC634A2-D0A9-4128-BF03-0ADC5A5DE0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ru-RU" altLang="ru-RU" sz="240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2AE40D-0238-40A4-A81F-03099596831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ru-RU" altLang="ru-RU" sz="2400"/>
          </a:p>
        </p:txBody>
      </p:sp>
      <p:sp>
        <p:nvSpPr>
          <p:cNvPr id="29705" name="Rectangle 9">
            <a:extLst>
              <a:ext uri="{FF2B5EF4-FFF2-40B4-BE49-F238E27FC236}">
                <a16:creationId xmlns:a16="http://schemas.microsoft.com/office/drawing/2014/main" id="{17C349A6-52A4-4BFE-924B-B88A4395E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214314"/>
            <a:ext cx="10390716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29706" name="Rectangle 10">
            <a:extLst>
              <a:ext uri="{FF2B5EF4-FFF2-40B4-BE49-F238E27FC236}">
                <a16:creationId xmlns:a16="http://schemas.microsoft.com/office/drawing/2014/main" id="{8D599FD6-114D-49F4-935D-1FCB2920F2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2017713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29707" name="Rectangle 11">
            <a:extLst>
              <a:ext uri="{FF2B5EF4-FFF2-40B4-BE49-F238E27FC236}">
                <a16:creationId xmlns:a16="http://schemas.microsoft.com/office/drawing/2014/main" id="{1471736A-531B-4E13-8E79-B1147545C7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9708" name="Rectangle 12">
            <a:extLst>
              <a:ext uri="{FF2B5EF4-FFF2-40B4-BE49-F238E27FC236}">
                <a16:creationId xmlns:a16="http://schemas.microsoft.com/office/drawing/2014/main" id="{541AB4C7-3B0F-42B1-A1C6-5DF86668A00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9709" name="Rectangle 13">
            <a:extLst>
              <a:ext uri="{FF2B5EF4-FFF2-40B4-BE49-F238E27FC236}">
                <a16:creationId xmlns:a16="http://schemas.microsoft.com/office/drawing/2014/main" id="{D4200F9F-BF32-4095-A237-8AA42C3C4EF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243638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A1AD623-717C-4BC0-A2A6-872708E68A4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7547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5" grpId="0"/>
      <p:bldP spid="29706" grpId="0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Bottom)">
                      <p:cBhvr>
                        <p:cTn dur="500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Bottom)">
                      <p:cBhvr>
                        <p:cTn dur="500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Bottom)">
                      <p:cBhvr>
                        <p:cTn dur="500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Bottom)">
                      <p:cBhvr>
                        <p:cTn dur="500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lide(fromBottom)">
                      <p:cBhvr>
                        <p:cTn dur="500">
                          <p:stCondLst>
                            <p:cond delay="0"/>
                          </p:stCondLst>
                        </p:cTn>
                        <p:tgtEl>
                          <p:spTgt spid="2970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16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28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6B5AEA5-9A77-4D4C-B13F-58F112D2E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z="3200" b="1" i="1"/>
              <a:t>1.17  MULTIPLICATION RULE</a:t>
            </a:r>
            <a:endParaRPr lang="ru-RU" altLang="ru-RU" sz="3200" b="1" i="1"/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655008B9-5591-48A6-8485-CD3E7BE9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11" y="2292350"/>
            <a:ext cx="1183499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	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From the formula  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(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*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) 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we  will get</a:t>
            </a:r>
            <a:endParaRPr kumimoji="0" lang="en-US" alt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	P(A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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B)=P(B)P(A/B)  or  P(B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A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)=P(A)P(B/A)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ru-RU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Example.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There are 50 details in a box.  10 of them are nonstandard. One was drawn  (A)  and it was not standard.  What is the probability of choosing another  (B) nonstandard detail  (A and B –not </a:t>
            </a:r>
            <a:r>
              <a:rPr kumimoji="0" lang="en-US" alt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standart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)       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P(A</a:t>
            </a:r>
            <a:r>
              <a:rPr kumimoji="0" lang="en-US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</a:t>
            </a:r>
            <a:r>
              <a:rPr kumimoji="0" lang="en-US" alt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B)?</a:t>
            </a:r>
            <a:endParaRPr kumimoji="0" lang="en-US" alt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P(A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 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B)= 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P(A)P(B/A)  =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(10/50)*(9/49)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In common case if  there are  n -events  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, 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2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,...A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n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P(A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 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2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</a:t>
            </a: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 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n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)=P(A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)P(A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2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/A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)...P(A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n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/A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...A</a:t>
            </a:r>
            <a:r>
              <a:rPr kumimoji="0" lang="en-US" altLang="ru-RU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n-1</a:t>
            </a:r>
            <a:r>
              <a:rPr kumimoji="0" lang="en-US" alt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AC5B347-0EAC-465A-9D4A-71CFAEF3D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z="3200" b="1" i="1"/>
              <a:t>1.18 THEOREM ABOUT FULL PROBABILITY</a:t>
            </a:r>
            <a:endParaRPr lang="ru-RU" altLang="ru-RU" sz="3200" b="1" i="1"/>
          </a:p>
        </p:txBody>
      </p:sp>
      <p:sp>
        <p:nvSpPr>
          <p:cNvPr id="41987" name="Text Box 4">
            <a:extLst>
              <a:ext uri="{FF2B5EF4-FFF2-40B4-BE49-F238E27FC236}">
                <a16:creationId xmlns:a16="http://schemas.microsoft.com/office/drawing/2014/main" id="{DD5F04E8-0A7B-4886-A0D4-A3964315A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2076451"/>
            <a:ext cx="7961312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b="1" i="1" dirty="0">
                <a:solidFill>
                  <a:srgbClr val="000000"/>
                </a:solidFill>
              </a:rPr>
              <a:t>Theorem.</a:t>
            </a:r>
            <a:r>
              <a:rPr lang="en-US" altLang="ru-RU" sz="2000" dirty="0">
                <a:solidFill>
                  <a:srgbClr val="000000"/>
                </a:solidFill>
              </a:rPr>
              <a:t>  Assume that we have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dirty="0">
                <a:solidFill>
                  <a:srgbClr val="000000"/>
                </a:solidFill>
              </a:rPr>
              <a:t>,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2</a:t>
            </a:r>
            <a:r>
              <a:rPr lang="en-US" altLang="ru-RU" sz="2000" dirty="0">
                <a:solidFill>
                  <a:srgbClr val="000000"/>
                </a:solidFill>
              </a:rPr>
              <a:t>, ...B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n</a:t>
            </a:r>
            <a:r>
              <a:rPr lang="en-US" altLang="ru-RU" sz="2000" dirty="0">
                <a:solidFill>
                  <a:srgbClr val="000000"/>
                </a:solidFill>
              </a:rPr>
              <a:t> , n-mutually exclusive events. Let’s  assume that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dirty="0">
                <a:solidFill>
                  <a:srgbClr val="000000"/>
                </a:solidFill>
              </a:rPr>
              <a:t>,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2</a:t>
            </a:r>
            <a:r>
              <a:rPr lang="en-US" altLang="ru-RU" sz="2000" dirty="0">
                <a:solidFill>
                  <a:srgbClr val="000000"/>
                </a:solidFill>
              </a:rPr>
              <a:t>,...B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n</a:t>
            </a:r>
            <a:r>
              <a:rPr lang="en-US" altLang="ru-RU" sz="2000" dirty="0">
                <a:solidFill>
                  <a:srgbClr val="000000"/>
                </a:solidFill>
              </a:rPr>
              <a:t> consists of a full group of events.  A-may occur only with one of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i</a:t>
            </a:r>
            <a:r>
              <a:rPr lang="en-US" altLang="ru-RU" sz="2000" dirty="0">
                <a:solidFill>
                  <a:srgbClr val="000000"/>
                </a:solidFill>
              </a:rPr>
              <a:t>, </a:t>
            </a:r>
            <a:r>
              <a:rPr lang="en-US" altLang="ru-RU" sz="2000" dirty="0" err="1">
                <a:solidFill>
                  <a:srgbClr val="000000"/>
                </a:solidFill>
              </a:rPr>
              <a:t>i</a:t>
            </a:r>
            <a:r>
              <a:rPr lang="en-US" altLang="ru-RU" sz="2000" dirty="0">
                <a:solidFill>
                  <a:srgbClr val="000000"/>
                </a:solidFill>
              </a:rPr>
              <a:t>=1,n.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dirty="0">
                <a:solidFill>
                  <a:srgbClr val="000000"/>
                </a:solidFill>
              </a:rPr>
              <a:t>  For calculation  </a:t>
            </a:r>
            <a:r>
              <a:rPr lang="en-US" altLang="ru-RU" sz="2000" dirty="0">
                <a:solidFill>
                  <a:srgbClr val="FF0000"/>
                </a:solidFill>
              </a:rPr>
              <a:t>P(A) </a:t>
            </a:r>
            <a:r>
              <a:rPr lang="en-US" altLang="ru-RU" sz="2000" dirty="0">
                <a:solidFill>
                  <a:srgbClr val="000000"/>
                </a:solidFill>
              </a:rPr>
              <a:t>we have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b="1" dirty="0">
                <a:solidFill>
                  <a:srgbClr val="000000"/>
                </a:solidFill>
              </a:rPr>
              <a:t>P(A)=P(B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b="1" dirty="0">
                <a:solidFill>
                  <a:srgbClr val="000000"/>
                </a:solidFill>
              </a:rPr>
              <a:t>)P(A/B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b="1" dirty="0">
                <a:solidFill>
                  <a:srgbClr val="000000"/>
                </a:solidFill>
              </a:rPr>
              <a:t>)+...+P(B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n</a:t>
            </a:r>
            <a:r>
              <a:rPr lang="en-US" altLang="ru-RU" sz="2000" b="1" dirty="0">
                <a:solidFill>
                  <a:srgbClr val="000000"/>
                </a:solidFill>
              </a:rPr>
              <a:t>)P(A/B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n</a:t>
            </a:r>
            <a:r>
              <a:rPr lang="en-US" altLang="ru-RU" sz="2000" b="1" dirty="0">
                <a:solidFill>
                  <a:srgbClr val="000000"/>
                </a:solidFill>
              </a:rPr>
              <a:t>)</a:t>
            </a:r>
            <a:endParaRPr lang="en-US" altLang="ru-RU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dirty="0">
                <a:solidFill>
                  <a:srgbClr val="000000"/>
                </a:solidFill>
              </a:rPr>
              <a:t>Proof:  A=AU=                    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dirty="0">
                <a:solidFill>
                  <a:srgbClr val="000000"/>
                </a:solidFill>
              </a:rPr>
              <a:t> U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2</a:t>
            </a:r>
            <a:r>
              <a:rPr lang="en-US" altLang="ru-RU" sz="2000" dirty="0">
                <a:solidFill>
                  <a:srgbClr val="000000"/>
                </a:solidFill>
              </a:rPr>
              <a:t>U....U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n</a:t>
            </a:r>
            <a:r>
              <a:rPr lang="en-US" altLang="ru-RU" sz="2000" dirty="0">
                <a:solidFill>
                  <a:srgbClr val="000000"/>
                </a:solidFill>
              </a:rPr>
              <a:t> =U because of full group    =A(B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dirty="0">
                <a:solidFill>
                  <a:srgbClr val="000000"/>
                </a:solidFill>
              </a:rPr>
              <a:t> U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2</a:t>
            </a:r>
            <a:r>
              <a:rPr lang="en-US" altLang="ru-RU" sz="2000" dirty="0">
                <a:solidFill>
                  <a:srgbClr val="000000"/>
                </a:solidFill>
              </a:rPr>
              <a:t>.U....U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n</a:t>
            </a:r>
            <a:r>
              <a:rPr lang="en-US" altLang="ru-RU" sz="2000" dirty="0">
                <a:solidFill>
                  <a:srgbClr val="000000"/>
                </a:solidFill>
              </a:rPr>
              <a:t> )</a:t>
            </a:r>
            <a:r>
              <a:rPr lang="en-US" altLang="ru-RU" sz="2000" b="1" i="1" dirty="0">
                <a:solidFill>
                  <a:srgbClr val="000000"/>
                </a:solidFill>
              </a:rPr>
              <a:t> </a:t>
            </a:r>
            <a:r>
              <a:rPr lang="en-US" altLang="ru-RU" sz="2000" dirty="0">
                <a:solidFill>
                  <a:srgbClr val="000000"/>
                </a:solidFill>
              </a:rPr>
              <a:t>= AB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dirty="0">
                <a:solidFill>
                  <a:srgbClr val="000000"/>
                </a:solidFill>
              </a:rPr>
              <a:t> U AB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2</a:t>
            </a:r>
            <a:r>
              <a:rPr lang="en-US" altLang="ru-RU" sz="2000" dirty="0">
                <a:solidFill>
                  <a:srgbClr val="000000"/>
                </a:solidFill>
              </a:rPr>
              <a:t>.U....U </a:t>
            </a:r>
            <a:r>
              <a:rPr lang="en-US" altLang="ru-RU" sz="2000" dirty="0" err="1">
                <a:solidFill>
                  <a:srgbClr val="000000"/>
                </a:solidFill>
              </a:rPr>
              <a:t>AB</a:t>
            </a:r>
            <a:r>
              <a:rPr lang="en-US" altLang="ru-RU" sz="2000" baseline="-25000" dirty="0" err="1">
                <a:solidFill>
                  <a:srgbClr val="000000"/>
                </a:solidFill>
              </a:rPr>
              <a:t>n</a:t>
            </a:r>
            <a:r>
              <a:rPr lang="en-US" altLang="ru-RU" sz="2000" dirty="0">
                <a:solidFill>
                  <a:srgbClr val="000000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dirty="0">
                <a:solidFill>
                  <a:srgbClr val="000000"/>
                </a:solidFill>
              </a:rPr>
              <a:t>P(A)= P(A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dirty="0">
                <a:solidFill>
                  <a:srgbClr val="000000"/>
                </a:solidFill>
              </a:rPr>
              <a:t>+AB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2</a:t>
            </a:r>
            <a:r>
              <a:rPr lang="en-US" altLang="ru-RU" sz="2000" dirty="0">
                <a:solidFill>
                  <a:srgbClr val="000000"/>
                </a:solidFill>
              </a:rPr>
              <a:t>+..+</a:t>
            </a:r>
            <a:r>
              <a:rPr lang="en-US" altLang="ru-RU" sz="2000" dirty="0" err="1">
                <a:solidFill>
                  <a:srgbClr val="000000"/>
                </a:solidFill>
              </a:rPr>
              <a:t>AB</a:t>
            </a:r>
            <a:r>
              <a:rPr lang="en-US" altLang="ru-RU" sz="2000" baseline="-25000" dirty="0" err="1">
                <a:solidFill>
                  <a:srgbClr val="000000"/>
                </a:solidFill>
              </a:rPr>
              <a:t>n</a:t>
            </a:r>
            <a:r>
              <a:rPr lang="en-US" altLang="ru-RU" sz="2000" dirty="0">
                <a:solidFill>
                  <a:srgbClr val="000000"/>
                </a:solidFill>
              </a:rPr>
              <a:t> )= P(A 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dirty="0">
                <a:solidFill>
                  <a:srgbClr val="000000"/>
                </a:solidFill>
              </a:rPr>
              <a:t>)+P(AB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2</a:t>
            </a:r>
            <a:r>
              <a:rPr lang="en-US" altLang="ru-RU" sz="2000" dirty="0">
                <a:solidFill>
                  <a:srgbClr val="000000"/>
                </a:solidFill>
              </a:rPr>
              <a:t>)  +  P(</a:t>
            </a:r>
            <a:r>
              <a:rPr lang="en-US" altLang="ru-RU" sz="2000" dirty="0" err="1">
                <a:solidFill>
                  <a:srgbClr val="000000"/>
                </a:solidFill>
              </a:rPr>
              <a:t>AB</a:t>
            </a:r>
            <a:r>
              <a:rPr lang="en-US" altLang="ru-RU" sz="2000" baseline="-25000" dirty="0" err="1">
                <a:solidFill>
                  <a:srgbClr val="000000"/>
                </a:solidFill>
              </a:rPr>
              <a:t>n</a:t>
            </a:r>
            <a:r>
              <a:rPr lang="en-US" altLang="ru-RU" sz="2000" dirty="0">
                <a:solidFill>
                  <a:srgbClr val="000000"/>
                </a:solidFill>
              </a:rPr>
              <a:t> )=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i="1" dirty="0">
                <a:solidFill>
                  <a:srgbClr val="000000"/>
                </a:solidFill>
              </a:rPr>
              <a:t> = </a:t>
            </a:r>
            <a:r>
              <a:rPr lang="en-US" altLang="ru-RU" sz="2000" dirty="0">
                <a:solidFill>
                  <a:srgbClr val="000000"/>
                </a:solidFill>
              </a:rPr>
              <a:t>P(B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dirty="0">
                <a:solidFill>
                  <a:srgbClr val="000000"/>
                </a:solidFill>
              </a:rPr>
              <a:t>) P(A/B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1</a:t>
            </a:r>
            <a:r>
              <a:rPr lang="en-US" altLang="ru-RU" sz="2000" dirty="0">
                <a:solidFill>
                  <a:srgbClr val="000000"/>
                </a:solidFill>
              </a:rPr>
              <a:t>) +...+ P(B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n</a:t>
            </a:r>
            <a:r>
              <a:rPr lang="en-US" altLang="ru-RU" sz="2000" dirty="0">
                <a:solidFill>
                  <a:srgbClr val="000000"/>
                </a:solidFill>
              </a:rPr>
              <a:t>) P(A/B</a:t>
            </a:r>
            <a:r>
              <a:rPr lang="en-US" altLang="ru-RU" sz="2000" baseline="-25000" dirty="0">
                <a:solidFill>
                  <a:srgbClr val="000000"/>
                </a:solidFill>
              </a:rPr>
              <a:t>n</a:t>
            </a:r>
            <a:r>
              <a:rPr lang="en-US" altLang="ru-RU" sz="2000" dirty="0">
                <a:solidFill>
                  <a:srgbClr val="000000"/>
                </a:solidFill>
              </a:rPr>
              <a:t>)</a:t>
            </a:r>
            <a:endParaRPr lang="ru-RU" altLang="ru-RU" sz="2000" dirty="0">
              <a:solidFill>
                <a:srgbClr val="000000"/>
              </a:solidFill>
            </a:endParaRP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4588DC34-DA48-405C-86C3-407F2D9BFE41}"/>
              </a:ext>
            </a:extLst>
          </p:cNvPr>
          <p:cNvSpPr/>
          <p:nvPr/>
        </p:nvSpPr>
        <p:spPr>
          <a:xfrm>
            <a:off x="4151313" y="4581525"/>
            <a:ext cx="977900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FFFFFF"/>
              </a:solidFill>
              <a:latin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4">
            <a:extLst>
              <a:ext uri="{FF2B5EF4-FFF2-40B4-BE49-F238E27FC236}">
                <a16:creationId xmlns:a16="http://schemas.microsoft.com/office/drawing/2014/main" id="{C150C30F-B811-408B-ABA9-9B68903D3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9738" y="779464"/>
            <a:ext cx="7148512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b="1" i="1">
                <a:solidFill>
                  <a:srgbClr val="000000"/>
                </a:solidFill>
              </a:rPr>
              <a:t>Example.</a:t>
            </a:r>
            <a:r>
              <a:rPr lang="en-US" altLang="ru-RU" sz="2000">
                <a:solidFill>
                  <a:srgbClr val="000000"/>
                </a:solidFill>
              </a:rPr>
              <a:t>  There are 3 plants.  They produce lamps. Let’s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1st plant produces </a:t>
            </a:r>
            <a:r>
              <a:rPr lang="en-US" altLang="ru-RU" sz="2000">
                <a:solidFill>
                  <a:srgbClr val="00B0F0"/>
                </a:solidFill>
              </a:rPr>
              <a:t>10%</a:t>
            </a:r>
            <a:r>
              <a:rPr lang="en-US" altLang="ru-RU" sz="2000">
                <a:solidFill>
                  <a:srgbClr val="000000"/>
                </a:solidFill>
              </a:rPr>
              <a:t> of nonstandard products, </a:t>
            </a:r>
            <a:r>
              <a:rPr lang="en-US" altLang="ru-RU" sz="2000">
                <a:solidFill>
                  <a:srgbClr val="00B0F0"/>
                </a:solidFill>
              </a:rPr>
              <a:t>Prob=0.1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2nd plant produces </a:t>
            </a:r>
            <a:r>
              <a:rPr lang="en-US" altLang="ru-RU" sz="2000">
                <a:solidFill>
                  <a:srgbClr val="00B0F0"/>
                </a:solidFill>
              </a:rPr>
              <a:t>5%</a:t>
            </a:r>
            <a:r>
              <a:rPr lang="en-US" altLang="ru-RU" sz="2000">
                <a:solidFill>
                  <a:srgbClr val="000000"/>
                </a:solidFill>
              </a:rPr>
              <a:t> of nonstandard products, </a:t>
            </a:r>
            <a:r>
              <a:rPr lang="en-US" altLang="ru-RU" sz="2000">
                <a:solidFill>
                  <a:srgbClr val="00B0F0"/>
                </a:solidFill>
              </a:rPr>
              <a:t>Prob=0.05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20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3rd plant produces </a:t>
            </a:r>
            <a:r>
              <a:rPr lang="en-US" altLang="ru-RU" sz="2000">
                <a:solidFill>
                  <a:srgbClr val="00B0F0"/>
                </a:solidFill>
              </a:rPr>
              <a:t>15%</a:t>
            </a:r>
            <a:r>
              <a:rPr lang="en-US" altLang="ru-RU" sz="2000">
                <a:solidFill>
                  <a:srgbClr val="000000"/>
                </a:solidFill>
              </a:rPr>
              <a:t> of nonstandard products, </a:t>
            </a:r>
            <a:r>
              <a:rPr lang="en-US" altLang="ru-RU" sz="2000">
                <a:solidFill>
                  <a:srgbClr val="00B0F0"/>
                </a:solidFill>
              </a:rPr>
              <a:t>Prob=0.15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200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FF0000"/>
                </a:solidFill>
              </a:rPr>
              <a:t>1st  plant produces  50%   of all,                 Prob= 0.5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FF0000"/>
                </a:solidFill>
              </a:rPr>
              <a:t> 2nd -                     30%   and                    Prob=0.3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FF0000"/>
                </a:solidFill>
              </a:rPr>
              <a:t> 3rd  -                     20%   of  all the lamps.  Prob=0.2</a:t>
            </a:r>
            <a:endParaRPr lang="en-US" altLang="ru-RU" sz="20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Solution: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A-an event of buying nonstandard lamp.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B</a:t>
            </a:r>
            <a:r>
              <a:rPr lang="en-US" altLang="ru-RU" sz="2000" baseline="-25000">
                <a:solidFill>
                  <a:srgbClr val="000000"/>
                </a:solidFill>
              </a:rPr>
              <a:t>1</a:t>
            </a:r>
            <a:r>
              <a:rPr lang="en-US" altLang="ru-RU" sz="2000">
                <a:solidFill>
                  <a:srgbClr val="000000"/>
                </a:solidFill>
              </a:rPr>
              <a:t>-an event of producing in the 1st plant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B</a:t>
            </a:r>
            <a:r>
              <a:rPr lang="en-US" altLang="ru-RU" sz="2000" baseline="-25000">
                <a:solidFill>
                  <a:srgbClr val="000000"/>
                </a:solidFill>
              </a:rPr>
              <a:t>2</a:t>
            </a:r>
            <a:r>
              <a:rPr lang="en-US" altLang="ru-RU" sz="2000">
                <a:solidFill>
                  <a:srgbClr val="000000"/>
                </a:solidFill>
              </a:rPr>
              <a:t>- an event of producing in the 2nd plant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B</a:t>
            </a:r>
            <a:r>
              <a:rPr lang="en-US" altLang="ru-RU" sz="2000" baseline="-25000">
                <a:solidFill>
                  <a:srgbClr val="000000"/>
                </a:solidFill>
              </a:rPr>
              <a:t>3-</a:t>
            </a:r>
            <a:r>
              <a:rPr lang="en-US" altLang="ru-RU" sz="2000">
                <a:solidFill>
                  <a:srgbClr val="000000"/>
                </a:solidFill>
              </a:rPr>
              <a:t> an event of producing in the 3rd plant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We should use the formula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P(A)=P(B</a:t>
            </a:r>
            <a:r>
              <a:rPr lang="en-US" altLang="ru-RU" sz="2000" baseline="-25000">
                <a:solidFill>
                  <a:srgbClr val="000000"/>
                </a:solidFill>
              </a:rPr>
              <a:t>1</a:t>
            </a:r>
            <a:r>
              <a:rPr lang="en-US" altLang="ru-RU" sz="2000">
                <a:solidFill>
                  <a:srgbClr val="000000"/>
                </a:solidFill>
              </a:rPr>
              <a:t>)P(A/B</a:t>
            </a:r>
            <a:r>
              <a:rPr lang="en-US" altLang="ru-RU" sz="2000" baseline="-25000">
                <a:solidFill>
                  <a:srgbClr val="000000"/>
                </a:solidFill>
              </a:rPr>
              <a:t>1</a:t>
            </a:r>
            <a:r>
              <a:rPr lang="en-US" altLang="ru-RU" sz="2000">
                <a:solidFill>
                  <a:srgbClr val="000000"/>
                </a:solidFill>
              </a:rPr>
              <a:t>)+...+P(B</a:t>
            </a:r>
            <a:r>
              <a:rPr lang="en-US" altLang="ru-RU" sz="2000" baseline="-25000">
                <a:solidFill>
                  <a:srgbClr val="000000"/>
                </a:solidFill>
              </a:rPr>
              <a:t>n</a:t>
            </a:r>
            <a:r>
              <a:rPr lang="en-US" altLang="ru-RU" sz="2000">
                <a:solidFill>
                  <a:srgbClr val="000000"/>
                </a:solidFill>
              </a:rPr>
              <a:t>)P(A/B</a:t>
            </a:r>
            <a:r>
              <a:rPr lang="en-US" altLang="ru-RU" sz="2000" baseline="-25000">
                <a:solidFill>
                  <a:srgbClr val="000000"/>
                </a:solidFill>
              </a:rPr>
              <a:t>n</a:t>
            </a:r>
            <a:r>
              <a:rPr lang="en-US" altLang="ru-RU" sz="2000">
                <a:solidFill>
                  <a:srgbClr val="000000"/>
                </a:solidFill>
              </a:rPr>
              <a:t>)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 In our case n=3, </a:t>
            </a:r>
            <a:r>
              <a:rPr lang="en-US" altLang="ru-RU" sz="2000">
                <a:solidFill>
                  <a:srgbClr val="FF0000"/>
                </a:solidFill>
              </a:rPr>
              <a:t>P(A)=P(B</a:t>
            </a:r>
            <a:r>
              <a:rPr lang="en-US" altLang="ru-RU" sz="2000" baseline="-25000">
                <a:solidFill>
                  <a:srgbClr val="FF0000"/>
                </a:solidFill>
              </a:rPr>
              <a:t>1</a:t>
            </a:r>
            <a:r>
              <a:rPr lang="en-US" altLang="ru-RU" sz="2000">
                <a:solidFill>
                  <a:srgbClr val="FF0000"/>
                </a:solidFill>
              </a:rPr>
              <a:t>)P(A/B</a:t>
            </a:r>
            <a:r>
              <a:rPr lang="en-US" altLang="ru-RU" sz="2000" baseline="-25000">
                <a:solidFill>
                  <a:srgbClr val="FF0000"/>
                </a:solidFill>
              </a:rPr>
              <a:t>1</a:t>
            </a:r>
            <a:r>
              <a:rPr lang="en-US" altLang="ru-RU" sz="2000">
                <a:solidFill>
                  <a:srgbClr val="FF0000"/>
                </a:solidFill>
              </a:rPr>
              <a:t>)+...+P(B</a:t>
            </a:r>
            <a:r>
              <a:rPr lang="en-US" altLang="ru-RU" sz="2000" baseline="-25000">
                <a:solidFill>
                  <a:srgbClr val="FF0000"/>
                </a:solidFill>
              </a:rPr>
              <a:t>3</a:t>
            </a:r>
            <a:r>
              <a:rPr lang="en-US" altLang="ru-RU" sz="2000">
                <a:solidFill>
                  <a:srgbClr val="FF0000"/>
                </a:solidFill>
              </a:rPr>
              <a:t>)P(A/B</a:t>
            </a:r>
            <a:r>
              <a:rPr lang="en-US" altLang="ru-RU" sz="2000" baseline="-25000">
                <a:solidFill>
                  <a:srgbClr val="FF0000"/>
                </a:solidFill>
              </a:rPr>
              <a:t>3</a:t>
            </a:r>
            <a:r>
              <a:rPr lang="en-US" altLang="ru-RU" sz="2000">
                <a:solidFill>
                  <a:srgbClr val="FF0000"/>
                </a:solidFill>
              </a:rPr>
              <a:t>)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P(B</a:t>
            </a:r>
            <a:r>
              <a:rPr lang="en-US" altLang="ru-RU" sz="2000" baseline="-25000">
                <a:solidFill>
                  <a:srgbClr val="000000"/>
                </a:solidFill>
              </a:rPr>
              <a:t>1</a:t>
            </a:r>
            <a:r>
              <a:rPr lang="en-US" altLang="ru-RU" sz="2000">
                <a:solidFill>
                  <a:srgbClr val="000000"/>
                </a:solidFill>
              </a:rPr>
              <a:t>)=0.5, P(A/B</a:t>
            </a:r>
            <a:r>
              <a:rPr lang="en-US" altLang="ru-RU" sz="2000" baseline="-25000">
                <a:solidFill>
                  <a:srgbClr val="000000"/>
                </a:solidFill>
              </a:rPr>
              <a:t>1</a:t>
            </a:r>
            <a:r>
              <a:rPr lang="en-US" altLang="ru-RU" sz="2000">
                <a:solidFill>
                  <a:srgbClr val="000000"/>
                </a:solidFill>
              </a:rPr>
              <a:t>)=0.1 etc. P(A)=0.5x0.1+0.3x0.05+0.2x0.15=0.095͌⁓ 0.1</a:t>
            </a:r>
            <a:endParaRPr lang="ru-RU" altLang="ru-RU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>
            <a:extLst>
              <a:ext uri="{FF2B5EF4-FFF2-40B4-BE49-F238E27FC236}">
                <a16:creationId xmlns:a16="http://schemas.microsoft.com/office/drawing/2014/main" id="{C877BA00-40ED-467F-A895-7580FC298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111" y="1710461"/>
            <a:ext cx="10713156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Theorem.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If A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, A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2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,...A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n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are independent evens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(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</a:t>
            </a:r>
            <a:r>
              <a:rPr kumimoji="0" lang="en-US" altLang="ru-RU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A 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j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=0). The event (A=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One of A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ru-RU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at least occurred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=A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 U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2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 U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..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 U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n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;  What is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P(A)=?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Let           is  opposite event to A.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Proof:      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P(A)=1- P(   )=1-P (  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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…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sym typeface="Symbol" panose="05050102010706020507" pitchFamily="18" charset="2"/>
              </a:rPr>
              <a:t> 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  )  =1- q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...q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n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, where   q </a:t>
            </a:r>
            <a:r>
              <a:rPr kumimoji="0" lang="en-US" altLang="ru-RU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= P(   )</a:t>
            </a:r>
            <a:endParaRPr kumimoji="0" lang="en-US" altLang="ru-RU" sz="2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Example.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Let 3 hunters shooting.  The probability of shooting a bird for the 1st hunter is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p1=0.4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; for the 2nd -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p2=0.6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, for the 3rd hunter it is 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p3=0.3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  {One bullet is enough for hitting a bird} = A. 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What is P(A)?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Solution: P(A)=1-q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q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2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q</a:t>
            </a:r>
            <a:r>
              <a:rPr kumimoji="0" lang="en-US" altLang="ru-RU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3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=1-0.6*0.4*0.7=0.832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graphicFrame>
        <p:nvGraphicFramePr>
          <p:cNvPr id="40963" name="Object 3">
            <a:extLst>
              <a:ext uri="{FF2B5EF4-FFF2-40B4-BE49-F238E27FC236}">
                <a16:creationId xmlns:a16="http://schemas.microsoft.com/office/drawing/2014/main" id="{5DEF9161-39BB-4DF1-B59A-C46A5FDFE9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Формула" r:id="rId3" imgW="114151" imgH="215619" progId="Equation.3">
                  <p:embed/>
                </p:oleObj>
              </mc:Choice>
              <mc:Fallback>
                <p:oleObj name="Формула" r:id="rId3" imgW="114151" imgH="215619" progId="Equation.3">
                  <p:embed/>
                  <p:pic>
                    <p:nvPicPr>
                      <p:cNvPr id="40963" name="Object 3">
                        <a:extLst>
                          <a:ext uri="{FF2B5EF4-FFF2-40B4-BE49-F238E27FC236}">
                            <a16:creationId xmlns:a16="http://schemas.microsoft.com/office/drawing/2014/main" id="{5DEF9161-39BB-4DF1-B59A-C46A5FDFE9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>
            <a:extLst>
              <a:ext uri="{FF2B5EF4-FFF2-40B4-BE49-F238E27FC236}">
                <a16:creationId xmlns:a16="http://schemas.microsoft.com/office/drawing/2014/main" id="{2D4C883F-53A6-4DA2-B096-6FB113DF38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9874" y="3049512"/>
          <a:ext cx="548570" cy="39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152268" imgH="203024" progId="Equation.DSMT4">
                  <p:embed/>
                </p:oleObj>
              </mc:Choice>
              <mc:Fallback>
                <p:oleObj name="Equation" r:id="rId5" imgW="152268" imgH="203024" progId="Equation.DSMT4">
                  <p:embed/>
                  <p:pic>
                    <p:nvPicPr>
                      <p:cNvPr id="40964" name="Object 4">
                        <a:extLst>
                          <a:ext uri="{FF2B5EF4-FFF2-40B4-BE49-F238E27FC236}">
                            <a16:creationId xmlns:a16="http://schemas.microsoft.com/office/drawing/2014/main" id="{2D4C883F-53A6-4DA2-B096-6FB113DF38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74" y="3049512"/>
                        <a:ext cx="548570" cy="391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EE661160-0763-4DB8-BC86-5C195A3CF6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23475" y="4226913"/>
          <a:ext cx="4111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Формула" r:id="rId7" imgW="190417" imgH="253890" progId="Equation.3">
                  <p:embed/>
                </p:oleObj>
              </mc:Choice>
              <mc:Fallback>
                <p:oleObj name="Формула" r:id="rId7" imgW="190417" imgH="253890" progId="Equation.3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EE661160-0763-4DB8-BC86-5C195A3CF6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3475" y="4226913"/>
                        <a:ext cx="41116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3785BBEC-265D-4326-BD4B-BDCEB017F4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6148" y="4341950"/>
          <a:ext cx="548570" cy="39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9" imgW="152268" imgH="203024" progId="Equation.DSMT4">
                  <p:embed/>
                </p:oleObj>
              </mc:Choice>
              <mc:Fallback>
                <p:oleObj name="Equation" r:id="rId9" imgW="152268" imgH="203024" progId="Equation.DSMT4">
                  <p:embed/>
                  <p:pic>
                    <p:nvPicPr>
                      <p:cNvPr id="14" name="Object 4">
                        <a:extLst>
                          <a:ext uri="{FF2B5EF4-FFF2-40B4-BE49-F238E27FC236}">
                            <a16:creationId xmlns:a16="http://schemas.microsoft.com/office/drawing/2014/main" id="{3785BBEC-265D-4326-BD4B-BDCEB017F4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148" y="4341950"/>
                        <a:ext cx="548570" cy="391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>
            <a:extLst>
              <a:ext uri="{FF2B5EF4-FFF2-40B4-BE49-F238E27FC236}">
                <a16:creationId xmlns:a16="http://schemas.microsoft.com/office/drawing/2014/main" id="{B402FD4E-BD09-4DB6-891E-51FC3594F5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2712" y="4309463"/>
          <a:ext cx="4937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Формула" r:id="rId10" imgW="190417" imgH="241195" progId="Equation.3">
                  <p:embed/>
                </p:oleObj>
              </mc:Choice>
              <mc:Fallback>
                <p:oleObj name="Формула" r:id="rId10" imgW="190417" imgH="241195" progId="Equation.3">
                  <p:embed/>
                  <p:pic>
                    <p:nvPicPr>
                      <p:cNvPr id="16" name="Object 10">
                        <a:extLst>
                          <a:ext uri="{FF2B5EF4-FFF2-40B4-BE49-F238E27FC236}">
                            <a16:creationId xmlns:a16="http://schemas.microsoft.com/office/drawing/2014/main" id="{B402FD4E-BD09-4DB6-891E-51FC3594F5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2712" y="4309463"/>
                        <a:ext cx="4937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1">
            <a:extLst>
              <a:ext uri="{FF2B5EF4-FFF2-40B4-BE49-F238E27FC236}">
                <a16:creationId xmlns:a16="http://schemas.microsoft.com/office/drawing/2014/main" id="{2D29AEEE-78F3-470B-89AE-DF31BF7EE7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4351" y="4341950"/>
          <a:ext cx="5270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Формула" r:id="rId12" imgW="203024" imgH="253780" progId="Equation.3">
                  <p:embed/>
                </p:oleObj>
              </mc:Choice>
              <mc:Fallback>
                <p:oleObj name="Формула" r:id="rId12" imgW="203024" imgH="253780" progId="Equation.3">
                  <p:embed/>
                  <p:pic>
                    <p:nvPicPr>
                      <p:cNvPr id="17" name="Object 11">
                        <a:extLst>
                          <a:ext uri="{FF2B5EF4-FFF2-40B4-BE49-F238E27FC236}">
                            <a16:creationId xmlns:a16="http://schemas.microsoft.com/office/drawing/2014/main" id="{2D29AEEE-78F3-470B-89AE-DF31BF7EE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351" y="4341950"/>
                        <a:ext cx="5270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3E6CF8D-33BA-4348-9DEB-01F16776B3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74964" y="214314"/>
            <a:ext cx="7793037" cy="1462087"/>
          </a:xfrm>
        </p:spPr>
        <p:txBody>
          <a:bodyPr/>
          <a:lstStyle/>
          <a:p>
            <a:pPr eaLnBrk="1" hangingPunct="1"/>
            <a:r>
              <a:rPr lang="en-US" altLang="ru-RU" sz="3200" b="1" i="1"/>
              <a:t>1.19 BAYES THEOREM (BAYES LAW OR FORMULA)</a:t>
            </a:r>
            <a:endParaRPr lang="ru-RU" altLang="ru-RU" sz="3200" b="1" i="1"/>
          </a:p>
        </p:txBody>
      </p:sp>
      <p:sp>
        <p:nvSpPr>
          <p:cNvPr id="44035" name="Text Box 4">
            <a:extLst>
              <a:ext uri="{FF2B5EF4-FFF2-40B4-BE49-F238E27FC236}">
                <a16:creationId xmlns:a16="http://schemas.microsoft.com/office/drawing/2014/main" id="{792EB7D0-510B-4610-AAB4-479A6A73F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928814"/>
            <a:ext cx="7993063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b="1" i="1">
                <a:solidFill>
                  <a:srgbClr val="000000"/>
                </a:solidFill>
              </a:rPr>
              <a:t>Theorem.</a:t>
            </a:r>
            <a:r>
              <a:rPr lang="en-US" altLang="ru-RU" sz="2000">
                <a:solidFill>
                  <a:srgbClr val="000000"/>
                </a:solidFill>
              </a:rPr>
              <a:t>  Let’s  B</a:t>
            </a:r>
            <a:r>
              <a:rPr lang="en-US" altLang="ru-RU" sz="2000" baseline="-25000">
                <a:solidFill>
                  <a:srgbClr val="000000"/>
                </a:solidFill>
              </a:rPr>
              <a:t>1,</a:t>
            </a:r>
            <a:r>
              <a:rPr lang="en-US" altLang="ru-RU" sz="2000">
                <a:solidFill>
                  <a:srgbClr val="000000"/>
                </a:solidFill>
              </a:rPr>
              <a:t> B</a:t>
            </a:r>
            <a:r>
              <a:rPr lang="en-US" altLang="ru-RU" sz="2000" baseline="-25000">
                <a:solidFill>
                  <a:srgbClr val="000000"/>
                </a:solidFill>
              </a:rPr>
              <a:t>2</a:t>
            </a:r>
            <a:r>
              <a:rPr lang="en-US" altLang="ru-RU" sz="2000">
                <a:solidFill>
                  <a:srgbClr val="000000"/>
                </a:solidFill>
              </a:rPr>
              <a:t>,...B</a:t>
            </a:r>
            <a:r>
              <a:rPr lang="en-US" altLang="ru-RU" sz="2000" baseline="-25000">
                <a:solidFill>
                  <a:srgbClr val="000000"/>
                </a:solidFill>
              </a:rPr>
              <a:t>n </a:t>
            </a:r>
            <a:r>
              <a:rPr lang="en-US" altLang="ru-RU" sz="2000">
                <a:solidFill>
                  <a:srgbClr val="000000"/>
                </a:solidFill>
              </a:rPr>
              <a:t> be mutually exclusive events.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A is an event for which P(A)</a:t>
            </a:r>
            <a:r>
              <a:rPr lang="en-US" altLang="ru-RU" sz="2000">
                <a:solidFill>
                  <a:srgbClr val="000000"/>
                </a:solidFill>
                <a:sym typeface="Symbol" panose="05050102010706020507" pitchFamily="18" charset="2"/>
              </a:rPr>
              <a:t></a:t>
            </a:r>
            <a:r>
              <a:rPr lang="en-US" altLang="ru-RU" sz="2000">
                <a:solidFill>
                  <a:srgbClr val="000000"/>
                </a:solidFill>
              </a:rPr>
              <a:t>0, then the conditional  probability  P(B</a:t>
            </a:r>
            <a:r>
              <a:rPr lang="en-US" altLang="ru-RU" sz="2000" baseline="-25000">
                <a:solidFill>
                  <a:srgbClr val="000000"/>
                </a:solidFill>
              </a:rPr>
              <a:t>i</a:t>
            </a:r>
            <a:r>
              <a:rPr lang="en-US" altLang="ru-RU" sz="2000">
                <a:solidFill>
                  <a:srgbClr val="000000"/>
                </a:solidFill>
              </a:rPr>
              <a:t>/A) for any of events B</a:t>
            </a:r>
            <a:r>
              <a:rPr lang="en-US" altLang="ru-RU" sz="2000" baseline="-25000">
                <a:solidFill>
                  <a:srgbClr val="000000"/>
                </a:solidFill>
              </a:rPr>
              <a:t>i  </a:t>
            </a:r>
            <a:r>
              <a:rPr lang="en-US" altLang="ru-RU" sz="2000">
                <a:solidFill>
                  <a:srgbClr val="000000"/>
                </a:solidFill>
              </a:rPr>
              <a:t>, given that  A has already occurred is given by     </a:t>
            </a:r>
            <a:endParaRPr lang="en-US" altLang="ru-RU" sz="2000" b="1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400" b="1">
                <a:solidFill>
                  <a:srgbClr val="000000"/>
                </a:solidFill>
              </a:rPr>
              <a:t>P(B</a:t>
            </a:r>
            <a:r>
              <a:rPr lang="en-US" altLang="ru-RU" sz="2400" baseline="-25000">
                <a:solidFill>
                  <a:srgbClr val="000000"/>
                </a:solidFill>
              </a:rPr>
              <a:t>i</a:t>
            </a:r>
            <a:r>
              <a:rPr lang="en-US" altLang="ru-RU" sz="2400" b="1">
                <a:solidFill>
                  <a:srgbClr val="000000"/>
                </a:solidFill>
              </a:rPr>
              <a:t>/A) = P(B</a:t>
            </a:r>
            <a:r>
              <a:rPr lang="en-US" altLang="ru-RU" sz="2400" baseline="-25000">
                <a:solidFill>
                  <a:srgbClr val="000000"/>
                </a:solidFill>
              </a:rPr>
              <a:t>i</a:t>
            </a:r>
            <a:r>
              <a:rPr lang="en-US" altLang="ru-RU" sz="2400" b="1">
                <a:solidFill>
                  <a:srgbClr val="000000"/>
                </a:solidFill>
              </a:rPr>
              <a:t>)P(A/B</a:t>
            </a:r>
            <a:r>
              <a:rPr lang="en-US" altLang="ru-RU" sz="2400" baseline="-25000">
                <a:solidFill>
                  <a:srgbClr val="000000"/>
                </a:solidFill>
              </a:rPr>
              <a:t>i</a:t>
            </a:r>
            <a:r>
              <a:rPr lang="en-US" altLang="ru-RU" sz="2400" b="1">
                <a:solidFill>
                  <a:srgbClr val="000000"/>
                </a:solidFill>
              </a:rPr>
              <a:t>)  / P(A)=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2400" i="1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400" b="1">
                <a:solidFill>
                  <a:srgbClr val="000000"/>
                </a:solidFill>
              </a:rPr>
              <a:t> P(B</a:t>
            </a:r>
            <a:r>
              <a:rPr lang="en-US" altLang="ru-RU" sz="2400" baseline="-25000">
                <a:solidFill>
                  <a:srgbClr val="000000"/>
                </a:solidFill>
              </a:rPr>
              <a:t>i</a:t>
            </a:r>
            <a:r>
              <a:rPr lang="en-US" altLang="ru-RU" sz="2400" b="1">
                <a:solidFill>
                  <a:srgbClr val="000000"/>
                </a:solidFill>
              </a:rPr>
              <a:t>) P(A/B</a:t>
            </a:r>
            <a:r>
              <a:rPr lang="en-US" altLang="ru-RU" sz="2400" baseline="-25000">
                <a:solidFill>
                  <a:srgbClr val="000000"/>
                </a:solidFill>
              </a:rPr>
              <a:t>i</a:t>
            </a:r>
            <a:r>
              <a:rPr lang="en-US" altLang="ru-RU" sz="2400" b="1">
                <a:solidFill>
                  <a:srgbClr val="000000"/>
                </a:solidFill>
              </a:rPr>
              <a:t>)  / </a:t>
            </a:r>
            <a:r>
              <a:rPr lang="en-US" altLang="ru-RU" sz="2400" b="1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ru-RU" sz="2400" b="1">
                <a:solidFill>
                  <a:srgbClr val="000000"/>
                </a:solidFill>
              </a:rPr>
              <a:t>      P(B</a:t>
            </a:r>
            <a:r>
              <a:rPr lang="en-US" altLang="ru-RU" sz="2400" baseline="-25000">
                <a:solidFill>
                  <a:srgbClr val="000000"/>
                </a:solidFill>
              </a:rPr>
              <a:t>i</a:t>
            </a:r>
            <a:r>
              <a:rPr lang="en-US" altLang="ru-RU" sz="2400" b="1">
                <a:solidFill>
                  <a:srgbClr val="000000"/>
                </a:solidFill>
              </a:rPr>
              <a:t>)  P(A/B</a:t>
            </a:r>
            <a:r>
              <a:rPr lang="en-US" altLang="ru-RU" sz="2400" baseline="-25000">
                <a:solidFill>
                  <a:srgbClr val="000000"/>
                </a:solidFill>
              </a:rPr>
              <a:t>i</a:t>
            </a:r>
            <a:r>
              <a:rPr lang="en-US" altLang="ru-RU" sz="2400" b="1">
                <a:solidFill>
                  <a:srgbClr val="000000"/>
                </a:solidFill>
              </a:rPr>
              <a:t>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2000" i="1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i="1">
                <a:solidFill>
                  <a:srgbClr val="000000"/>
                </a:solidFill>
              </a:rPr>
              <a:t>Proof.  </a:t>
            </a:r>
            <a:endParaRPr lang="en-US" altLang="ru-RU" sz="20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  P(AB</a:t>
            </a:r>
            <a:r>
              <a:rPr lang="en-US" altLang="ru-RU" sz="2000" baseline="-25000">
                <a:solidFill>
                  <a:srgbClr val="000000"/>
                </a:solidFill>
              </a:rPr>
              <a:t>i</a:t>
            </a:r>
            <a:r>
              <a:rPr lang="en-US" altLang="ru-RU" sz="2000">
                <a:solidFill>
                  <a:srgbClr val="000000"/>
                </a:solidFill>
              </a:rPr>
              <a:t>)=P(A)  P(B</a:t>
            </a:r>
            <a:r>
              <a:rPr lang="en-US" altLang="ru-RU" sz="2000" baseline="-25000">
                <a:solidFill>
                  <a:srgbClr val="000000"/>
                </a:solidFill>
              </a:rPr>
              <a:t>i</a:t>
            </a:r>
            <a:r>
              <a:rPr lang="en-US" altLang="ru-RU" sz="2000">
                <a:solidFill>
                  <a:srgbClr val="000000"/>
                </a:solidFill>
              </a:rPr>
              <a:t>/A) =  P(B</a:t>
            </a:r>
            <a:r>
              <a:rPr lang="en-US" altLang="ru-RU" sz="2000" baseline="-25000">
                <a:solidFill>
                  <a:srgbClr val="000000"/>
                </a:solidFill>
              </a:rPr>
              <a:t>i</a:t>
            </a:r>
            <a:r>
              <a:rPr lang="en-US" altLang="ru-RU" sz="2000">
                <a:solidFill>
                  <a:srgbClr val="000000"/>
                </a:solidFill>
              </a:rPr>
              <a:t>)  P(A/B</a:t>
            </a:r>
            <a:r>
              <a:rPr lang="en-US" altLang="ru-RU" sz="2000" baseline="-25000">
                <a:solidFill>
                  <a:srgbClr val="000000"/>
                </a:solidFill>
              </a:rPr>
              <a:t>i</a:t>
            </a:r>
            <a:r>
              <a:rPr lang="en-US" altLang="ru-RU" sz="200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Calculate P(B</a:t>
            </a:r>
            <a:r>
              <a:rPr lang="en-US" altLang="ru-RU" sz="2000" baseline="-25000">
                <a:solidFill>
                  <a:srgbClr val="000000"/>
                </a:solidFill>
              </a:rPr>
              <a:t>i</a:t>
            </a:r>
            <a:r>
              <a:rPr lang="en-US" altLang="ru-RU" sz="2000">
                <a:solidFill>
                  <a:srgbClr val="000000"/>
                </a:solidFill>
              </a:rPr>
              <a:t>/A) using conditional probability.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b="1">
                <a:solidFill>
                  <a:srgbClr val="000000"/>
                </a:solidFill>
              </a:rPr>
              <a:t>P(B</a:t>
            </a:r>
            <a:r>
              <a:rPr lang="en-US" altLang="ru-RU" sz="2000" b="1" baseline="-25000">
                <a:solidFill>
                  <a:srgbClr val="000000"/>
                </a:solidFill>
              </a:rPr>
              <a:t>i</a:t>
            </a:r>
            <a:r>
              <a:rPr lang="en-US" altLang="ru-RU" sz="2000" b="1">
                <a:solidFill>
                  <a:srgbClr val="000000"/>
                </a:solidFill>
              </a:rPr>
              <a:t>/A)=   P(B</a:t>
            </a:r>
            <a:r>
              <a:rPr lang="en-US" altLang="ru-RU" sz="2000" b="1" baseline="-25000">
                <a:solidFill>
                  <a:srgbClr val="000000"/>
                </a:solidFill>
              </a:rPr>
              <a:t>i</a:t>
            </a:r>
            <a:r>
              <a:rPr lang="en-US" altLang="ru-RU" sz="2000" b="1">
                <a:solidFill>
                  <a:srgbClr val="000000"/>
                </a:solidFill>
              </a:rPr>
              <a:t>)*P(A/B</a:t>
            </a:r>
            <a:r>
              <a:rPr lang="en-US" altLang="ru-RU" sz="2000" b="1" baseline="-25000">
                <a:solidFill>
                  <a:srgbClr val="000000"/>
                </a:solidFill>
              </a:rPr>
              <a:t>i</a:t>
            </a:r>
            <a:r>
              <a:rPr lang="en-US" altLang="ru-RU" sz="2000" b="1">
                <a:solidFill>
                  <a:srgbClr val="000000"/>
                </a:solidFill>
              </a:rPr>
              <a:t>) /  P(A)</a:t>
            </a:r>
            <a:r>
              <a:rPr lang="ru-RU" altLang="ru-RU" sz="2000" b="1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44036" name="Object 4">
            <a:extLst>
              <a:ext uri="{FF2B5EF4-FFF2-40B4-BE49-F238E27FC236}">
                <a16:creationId xmlns:a16="http://schemas.microsoft.com/office/drawing/2014/main" id="{724905CC-97CF-4E2B-96D0-74D865904B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3475" y="3716338"/>
          <a:ext cx="5715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Формула" r:id="rId3" imgW="291973" imgH="431613" progId="Equation.3">
                  <p:embed/>
                </p:oleObj>
              </mc:Choice>
              <mc:Fallback>
                <p:oleObj name="Формула" r:id="rId3" imgW="291973" imgH="431613" progId="Equation.3">
                  <p:embed/>
                  <p:pic>
                    <p:nvPicPr>
                      <p:cNvPr id="44036" name="Object 4">
                        <a:extLst>
                          <a:ext uri="{FF2B5EF4-FFF2-40B4-BE49-F238E27FC236}">
                            <a16:creationId xmlns:a16="http://schemas.microsoft.com/office/drawing/2014/main" id="{724905CC-97CF-4E2B-96D0-74D865904B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3716338"/>
                        <a:ext cx="5715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>
            <a:extLst>
              <a:ext uri="{FF2B5EF4-FFF2-40B4-BE49-F238E27FC236}">
                <a16:creationId xmlns:a16="http://schemas.microsoft.com/office/drawing/2014/main" id="{4F66BF1D-7FC8-4E14-9CF0-0B03D1B48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688" y="779463"/>
            <a:ext cx="7675562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 b="1" i="1">
                <a:solidFill>
                  <a:srgbClr val="000000"/>
                </a:solidFill>
              </a:rPr>
              <a:t>Example.</a:t>
            </a:r>
            <a:r>
              <a:rPr lang="en-US" altLang="ru-RU" sz="2000">
                <a:solidFill>
                  <a:srgbClr val="000000"/>
                </a:solidFill>
              </a:rPr>
              <a:t>  The automatic machines produce similar parts.  Machine </a:t>
            </a:r>
            <a:r>
              <a:rPr lang="en-US" altLang="ru-RU" sz="2000">
                <a:solidFill>
                  <a:srgbClr val="00B0F0"/>
                </a:solidFill>
              </a:rPr>
              <a:t>A</a:t>
            </a:r>
            <a:r>
              <a:rPr lang="en-US" altLang="ru-RU" sz="2000">
                <a:solidFill>
                  <a:srgbClr val="FF0000"/>
                </a:solidFill>
              </a:rPr>
              <a:t> produces 40% of the total products, </a:t>
            </a:r>
            <a:r>
              <a:rPr lang="en-US" altLang="ru-RU" sz="2000">
                <a:solidFill>
                  <a:srgbClr val="7030A0"/>
                </a:solidFill>
              </a:rPr>
              <a:t>B</a:t>
            </a:r>
            <a:r>
              <a:rPr lang="en-US" altLang="ru-RU" sz="2000">
                <a:solidFill>
                  <a:srgbClr val="FF0000"/>
                </a:solidFill>
              </a:rPr>
              <a:t>-25%, </a:t>
            </a:r>
            <a:r>
              <a:rPr lang="en-US" altLang="ru-RU" sz="2000">
                <a:solidFill>
                  <a:srgbClr val="92D050"/>
                </a:solidFill>
              </a:rPr>
              <a:t>C</a:t>
            </a:r>
            <a:r>
              <a:rPr lang="en-US" altLang="ru-RU" sz="2000">
                <a:solidFill>
                  <a:srgbClr val="FF0000"/>
                </a:solidFill>
              </a:rPr>
              <a:t>-35%.</a:t>
            </a:r>
            <a:r>
              <a:rPr lang="en-US" altLang="ru-RU" sz="2000">
                <a:solidFill>
                  <a:srgbClr val="000000"/>
                </a:solidFill>
              </a:rPr>
              <a:t>  On the average, </a:t>
            </a:r>
            <a:r>
              <a:rPr lang="en-US" altLang="ru-RU" sz="2000">
                <a:solidFill>
                  <a:srgbClr val="00B0F0"/>
                </a:solidFill>
              </a:rPr>
              <a:t>10%</a:t>
            </a:r>
            <a:r>
              <a:rPr lang="en-US" altLang="ru-RU" sz="2000">
                <a:solidFill>
                  <a:srgbClr val="FFFF00"/>
                </a:solidFill>
              </a:rPr>
              <a:t> </a:t>
            </a:r>
            <a:r>
              <a:rPr lang="en-US" altLang="ru-RU" sz="2000">
                <a:solidFill>
                  <a:srgbClr val="000000"/>
                </a:solidFill>
              </a:rPr>
              <a:t>of the parts turned out by A do not conform the requirements(i.e. defected), for </a:t>
            </a:r>
            <a:r>
              <a:rPr lang="en-US" altLang="ru-RU" sz="2000">
                <a:solidFill>
                  <a:srgbClr val="7030A0"/>
                </a:solidFill>
              </a:rPr>
              <a:t>B</a:t>
            </a:r>
            <a:r>
              <a:rPr lang="en-US" altLang="ru-RU" sz="2000">
                <a:solidFill>
                  <a:srgbClr val="000000"/>
                </a:solidFill>
              </a:rPr>
              <a:t> and C these are </a:t>
            </a:r>
            <a:r>
              <a:rPr lang="en-US" altLang="ru-RU" sz="2000">
                <a:solidFill>
                  <a:srgbClr val="7030A0"/>
                </a:solidFill>
              </a:rPr>
              <a:t>5% </a:t>
            </a:r>
            <a:r>
              <a:rPr lang="en-US" altLang="ru-RU" sz="2000">
                <a:solidFill>
                  <a:srgbClr val="000000"/>
                </a:solidFill>
              </a:rPr>
              <a:t>and </a:t>
            </a:r>
            <a:r>
              <a:rPr lang="en-US" altLang="ru-RU" sz="2000">
                <a:solidFill>
                  <a:srgbClr val="92D050"/>
                </a:solidFill>
              </a:rPr>
              <a:t>1% </a:t>
            </a:r>
            <a:r>
              <a:rPr lang="en-US" altLang="ru-RU" sz="2000">
                <a:solidFill>
                  <a:srgbClr val="000000"/>
                </a:solidFill>
              </a:rPr>
              <a:t>respectively.  If one part is selected randomly from the combined output and is found not to conform the requirements, what is he probability that the part is produced by machine A?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P(A/D)=?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B0F0"/>
                </a:solidFill>
              </a:rPr>
              <a:t>D is the event of selecting a defected part.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We need  to calculate P(A/D)=?  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  P(A/D)=(P(A)P(D/A))/P(D),   P(D)=P(A)P(D/A)+P(B)P(D/B)+P(C)P(D/C)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	In  our case: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P(A)=0.4;  P(D/A)=0.1;  P(B)=0.25;  P(D/B)=0.05;  P(C)=0.35;  P(D/C)=0.01;  P(A/D)=0.714 ;   P(A/D) ⁓ 71.4%.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2000">
                <a:solidFill>
                  <a:srgbClr val="000000"/>
                </a:solidFill>
              </a:rPr>
              <a:t>Machine A produces 71.4% of the defected parts.</a:t>
            </a:r>
            <a:endParaRPr lang="ru-RU" altLang="ru-RU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eme87">
  <a:themeElements>
    <a:clrScheme name="Theme8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23">
  <a:themeElements>
    <a:clrScheme name="Theme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1096</Words>
  <Application>Microsoft Office PowerPoint</Application>
  <PresentationFormat>Широкоэкранный</PresentationFormat>
  <Paragraphs>67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Tahoma</vt:lpstr>
      <vt:lpstr>Wingdings</vt:lpstr>
      <vt:lpstr>Blends</vt:lpstr>
      <vt:lpstr>Theme87</vt:lpstr>
      <vt:lpstr>Theme23</vt:lpstr>
      <vt:lpstr>Формула</vt:lpstr>
      <vt:lpstr>Equation</vt:lpstr>
      <vt:lpstr>1.17  MULTIPLICATION RULE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1.18 THEOREM ABOUT FULL PROBABILITY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1.19 BAYES THEOREM (BAYES LAW OR FORMULA)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1.18 THEOREM ABOUT FULL PROBABILITY</dc:title>
  <dc:creator>Abdujabar Rasulov</dc:creator>
  <cp:lastModifiedBy>Abdujabar Rasulov</cp:lastModifiedBy>
  <cp:revision>3</cp:revision>
  <dcterms:created xsi:type="dcterms:W3CDTF">2025-01-31T06:34:17Z</dcterms:created>
  <dcterms:modified xsi:type="dcterms:W3CDTF">2025-02-10T06:28:42Z</dcterms:modified>
</cp:coreProperties>
</file>